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79" r:id="rId10"/>
    <p:sldId id="264" r:id="rId11"/>
    <p:sldId id="280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</p:sldIdLst>
  <p:sldSz cx="18288000" cy="10287000"/>
  <p:notesSz cx="6858000" cy="9144000"/>
  <p:embeddedFontLst>
    <p:embeddedFont>
      <p:font typeface="Garbata" panose="020B0604020202020204" charset="0"/>
      <p:regular r:id="rId27"/>
    </p:embeddedFont>
    <p:embeddedFont>
      <p:font typeface="Garet" panose="020B0604020202020204" charset="0"/>
      <p:regular r:id="rId28"/>
    </p:embeddedFont>
    <p:embeddedFont>
      <p:font typeface="Garet Bold" panose="020B0604020202020204" charset="0"/>
      <p:regular r:id="rId29"/>
    </p:embeddedFont>
    <p:embeddedFont>
      <p:font typeface="Rubik" panose="020B0604020202020204" charset="-79"/>
      <p:regular r:id="rId30"/>
    </p:embeddedFont>
    <p:embeddedFont>
      <p:font typeface="Rubik Bold" panose="020B0604020202020204" charset="-79"/>
      <p:regular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4" d="100"/>
          <a:sy n="44" d="100"/>
        </p:scale>
        <p:origin x="876" y="5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svg"/><Relationship Id="rId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AB3B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329100" y="5676604"/>
            <a:ext cx="11629800" cy="2664281"/>
          </a:xfrm>
          <a:custGeom>
            <a:avLst/>
            <a:gdLst/>
            <a:ahLst/>
            <a:cxnLst/>
            <a:rect l="l" t="t" r="r" b="b"/>
            <a:pathLst>
              <a:path w="11629800" h="2664281">
                <a:moveTo>
                  <a:pt x="0" y="0"/>
                </a:moveTo>
                <a:lnTo>
                  <a:pt x="11629800" y="0"/>
                </a:lnTo>
                <a:lnTo>
                  <a:pt x="11629800" y="2664281"/>
                </a:lnTo>
                <a:lnTo>
                  <a:pt x="0" y="266428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-1738750" y="-1802217"/>
            <a:ext cx="4644203" cy="4712752"/>
          </a:xfrm>
          <a:custGeom>
            <a:avLst/>
            <a:gdLst/>
            <a:ahLst/>
            <a:cxnLst/>
            <a:rect l="l" t="t" r="r" b="b"/>
            <a:pathLst>
              <a:path w="4644203" h="4712752">
                <a:moveTo>
                  <a:pt x="4644203" y="0"/>
                </a:moveTo>
                <a:lnTo>
                  <a:pt x="0" y="0"/>
                </a:lnTo>
                <a:lnTo>
                  <a:pt x="0" y="4712752"/>
                </a:lnTo>
                <a:lnTo>
                  <a:pt x="4644203" y="4712752"/>
                </a:lnTo>
                <a:lnTo>
                  <a:pt x="4644203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14693062" y="7330629"/>
            <a:ext cx="4385577" cy="4450309"/>
          </a:xfrm>
          <a:custGeom>
            <a:avLst/>
            <a:gdLst/>
            <a:ahLst/>
            <a:cxnLst/>
            <a:rect l="l" t="t" r="r" b="b"/>
            <a:pathLst>
              <a:path w="4385577" h="4450309">
                <a:moveTo>
                  <a:pt x="4385577" y="0"/>
                </a:moveTo>
                <a:lnTo>
                  <a:pt x="0" y="0"/>
                </a:lnTo>
                <a:lnTo>
                  <a:pt x="0" y="4450309"/>
                </a:lnTo>
                <a:lnTo>
                  <a:pt x="4385577" y="4450309"/>
                </a:lnTo>
                <a:lnTo>
                  <a:pt x="4385577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2905453" y="1362075"/>
            <a:ext cx="12477095" cy="3781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49"/>
              </a:lnSpc>
            </a:pPr>
            <a:r>
              <a:rPr lang="en-US" sz="8291">
                <a:solidFill>
                  <a:srgbClr val="000000"/>
                </a:solidFill>
                <a:latin typeface="Garbata"/>
                <a:ea typeface="Garbata"/>
                <a:cs typeface="Garbata"/>
                <a:sym typeface="Garbata"/>
              </a:rPr>
              <a:t>SOFTWARE AND DESIGN ANALYSIS FINAL PROJECT’24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542112" y="6222509"/>
            <a:ext cx="9478688" cy="7058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17"/>
              </a:lnSpc>
            </a:pPr>
            <a:r>
              <a:rPr lang="en-US" sz="4598" u="sng" dirty="0" err="1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Productify</a:t>
            </a:r>
            <a:endParaRPr lang="en-US" sz="4598" u="sng" dirty="0">
              <a:solidFill>
                <a:srgbClr val="FFFFFF"/>
              </a:solidFill>
              <a:latin typeface="Garet"/>
              <a:ea typeface="Garet"/>
              <a:cs typeface="Garet"/>
              <a:sym typeface="Gare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AB3B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1740803" y="490537"/>
            <a:ext cx="14806394" cy="1066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50"/>
              </a:lnSpc>
            </a:pPr>
            <a:r>
              <a:rPr lang="en-US" sz="6958">
                <a:solidFill>
                  <a:srgbClr val="000000"/>
                </a:solidFill>
                <a:latin typeface="Garbata"/>
                <a:ea typeface="Garbata"/>
                <a:cs typeface="Garbata"/>
                <a:sym typeface="Garbata"/>
              </a:rPr>
              <a:t>USER INTERFACES - DEMO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51E9805-F987-7318-D61B-6D614D8D0F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2480890"/>
            <a:ext cx="13868400" cy="6777409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AB3B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6742183-AF6B-861C-B543-B482926DDB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>
            <a:extLst>
              <a:ext uri="{FF2B5EF4-FFF2-40B4-BE49-F238E27FC236}">
                <a16:creationId xmlns:a16="http://schemas.microsoft.com/office/drawing/2014/main" id="{66063B45-C606-FD6C-6A60-E0DBECC64DE6}"/>
              </a:ext>
            </a:extLst>
          </p:cNvPr>
          <p:cNvSpPr txBox="1"/>
          <p:nvPr/>
        </p:nvSpPr>
        <p:spPr>
          <a:xfrm>
            <a:off x="1740803" y="490537"/>
            <a:ext cx="14806394" cy="1066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50"/>
              </a:lnSpc>
            </a:pPr>
            <a:r>
              <a:rPr lang="en-US" sz="6958">
                <a:solidFill>
                  <a:srgbClr val="000000"/>
                </a:solidFill>
                <a:latin typeface="Garbata"/>
                <a:ea typeface="Garbata"/>
                <a:cs typeface="Garbata"/>
                <a:sym typeface="Garbata"/>
              </a:rPr>
              <a:t>USER INTERFACES - DEMO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1ABFCCC-4D54-673B-7CA6-B19CD8AD6B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1" y="2109364"/>
            <a:ext cx="17297399" cy="7148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3263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AB3B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500290" y="-9525"/>
            <a:ext cx="14806394" cy="1323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390"/>
              </a:lnSpc>
            </a:pPr>
            <a:r>
              <a:rPr lang="en-US" sz="8658">
                <a:solidFill>
                  <a:srgbClr val="000000"/>
                </a:solidFill>
                <a:latin typeface="Garbata"/>
                <a:ea typeface="Garbata"/>
                <a:cs typeface="Garbata"/>
                <a:sym typeface="Garbata"/>
              </a:rPr>
              <a:t>DOMAIN MODEL</a:t>
            </a:r>
          </a:p>
        </p:txBody>
      </p:sp>
      <p:pic>
        <p:nvPicPr>
          <p:cNvPr id="2050" name="Picture 1">
            <a:extLst>
              <a:ext uri="{FF2B5EF4-FFF2-40B4-BE49-F238E27FC236}">
                <a16:creationId xmlns:a16="http://schemas.microsoft.com/office/drawing/2014/main" id="{7DCD3B10-56D8-9120-E4C2-AD313EA6EE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65" y="1943100"/>
            <a:ext cx="18122870" cy="769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AB3B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740803" y="235903"/>
            <a:ext cx="14806394" cy="1009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70"/>
              </a:lnSpc>
            </a:pPr>
            <a:r>
              <a:rPr lang="en-US" sz="6558">
                <a:solidFill>
                  <a:srgbClr val="000000"/>
                </a:solidFill>
                <a:latin typeface="Garbata"/>
                <a:ea typeface="Garbata"/>
                <a:cs typeface="Garbata"/>
                <a:sym typeface="Garbata"/>
              </a:rPr>
              <a:t>SYSTEM SEQUENCE DIAGRAMS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AB3B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317634" y="196070"/>
            <a:ext cx="8355045" cy="9857001"/>
          </a:xfrm>
          <a:custGeom>
            <a:avLst/>
            <a:gdLst/>
            <a:ahLst/>
            <a:cxnLst/>
            <a:rect l="l" t="t" r="r" b="b"/>
            <a:pathLst>
              <a:path w="8355045" h="9857001">
                <a:moveTo>
                  <a:pt x="0" y="0"/>
                </a:moveTo>
                <a:lnTo>
                  <a:pt x="8355045" y="0"/>
                </a:lnTo>
                <a:lnTo>
                  <a:pt x="8355045" y="9857001"/>
                </a:lnTo>
                <a:lnTo>
                  <a:pt x="0" y="98570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896" r="-6896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28700" y="218848"/>
            <a:ext cx="7958993" cy="9834223"/>
          </a:xfrm>
          <a:custGeom>
            <a:avLst/>
            <a:gdLst/>
            <a:ahLst/>
            <a:cxnLst/>
            <a:rect l="l" t="t" r="r" b="b"/>
            <a:pathLst>
              <a:path w="7958993" h="9834223">
                <a:moveTo>
                  <a:pt x="0" y="0"/>
                </a:moveTo>
                <a:lnTo>
                  <a:pt x="7958993" y="0"/>
                </a:lnTo>
                <a:lnTo>
                  <a:pt x="7958993" y="9834223"/>
                </a:lnTo>
                <a:lnTo>
                  <a:pt x="0" y="983422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AB3B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041538" y="281062"/>
            <a:ext cx="8204924" cy="9724876"/>
          </a:xfrm>
          <a:custGeom>
            <a:avLst/>
            <a:gdLst/>
            <a:ahLst/>
            <a:cxnLst/>
            <a:rect l="l" t="t" r="r" b="b"/>
            <a:pathLst>
              <a:path w="8204924" h="9724876">
                <a:moveTo>
                  <a:pt x="0" y="0"/>
                </a:moveTo>
                <a:lnTo>
                  <a:pt x="8204924" y="0"/>
                </a:lnTo>
                <a:lnTo>
                  <a:pt x="8204924" y="9724876"/>
                </a:lnTo>
                <a:lnTo>
                  <a:pt x="0" y="97248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AB3B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55903" y="1634498"/>
            <a:ext cx="17526501" cy="8281272"/>
          </a:xfrm>
          <a:custGeom>
            <a:avLst/>
            <a:gdLst/>
            <a:ahLst/>
            <a:cxnLst/>
            <a:rect l="l" t="t" r="r" b="b"/>
            <a:pathLst>
              <a:path w="17526501" h="8281272">
                <a:moveTo>
                  <a:pt x="0" y="0"/>
                </a:moveTo>
                <a:lnTo>
                  <a:pt x="17526501" y="0"/>
                </a:lnTo>
                <a:lnTo>
                  <a:pt x="17526501" y="8281272"/>
                </a:lnTo>
                <a:lnTo>
                  <a:pt x="0" y="82812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769378" y="310523"/>
            <a:ext cx="14806394" cy="1323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390"/>
              </a:lnSpc>
            </a:pPr>
            <a:r>
              <a:rPr lang="en-US" sz="8658">
                <a:solidFill>
                  <a:srgbClr val="000000"/>
                </a:solidFill>
                <a:latin typeface="Garbata"/>
                <a:ea typeface="Garbata"/>
                <a:cs typeface="Garbata"/>
                <a:sym typeface="Garbata"/>
              </a:rPr>
              <a:t>SEQUENCE DIAGRAM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AB3B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81780" y="1028700"/>
            <a:ext cx="17841951" cy="8229600"/>
          </a:xfrm>
          <a:custGeom>
            <a:avLst/>
            <a:gdLst/>
            <a:ahLst/>
            <a:cxnLst/>
            <a:rect l="l" t="t" r="r" b="b"/>
            <a:pathLst>
              <a:path w="17841951" h="8229600">
                <a:moveTo>
                  <a:pt x="0" y="0"/>
                </a:moveTo>
                <a:lnTo>
                  <a:pt x="17841951" y="0"/>
                </a:lnTo>
                <a:lnTo>
                  <a:pt x="1784195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AB3B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934906" y="110811"/>
            <a:ext cx="13140364" cy="9855273"/>
          </a:xfrm>
          <a:custGeom>
            <a:avLst/>
            <a:gdLst/>
            <a:ahLst/>
            <a:cxnLst/>
            <a:rect l="l" t="t" r="r" b="b"/>
            <a:pathLst>
              <a:path w="13140364" h="9855273">
                <a:moveTo>
                  <a:pt x="0" y="0"/>
                </a:moveTo>
                <a:lnTo>
                  <a:pt x="13140364" y="0"/>
                </a:lnTo>
                <a:lnTo>
                  <a:pt x="13140364" y="9855273"/>
                </a:lnTo>
                <a:lnTo>
                  <a:pt x="0" y="98552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AB3B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20960" y="489904"/>
            <a:ext cx="17038340" cy="9307193"/>
          </a:xfrm>
          <a:custGeom>
            <a:avLst/>
            <a:gdLst/>
            <a:ahLst/>
            <a:cxnLst/>
            <a:rect l="l" t="t" r="r" b="b"/>
            <a:pathLst>
              <a:path w="17038340" h="9307193">
                <a:moveTo>
                  <a:pt x="0" y="0"/>
                </a:moveTo>
                <a:lnTo>
                  <a:pt x="17038340" y="0"/>
                </a:lnTo>
                <a:lnTo>
                  <a:pt x="17038340" y="9307192"/>
                </a:lnTo>
                <a:lnTo>
                  <a:pt x="0" y="93071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AB3B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618884" y="2567461"/>
            <a:ext cx="11188122" cy="2794634"/>
            <a:chOff x="0" y="-1"/>
            <a:chExt cx="3319506" cy="70726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316052" cy="707262"/>
            </a:xfrm>
            <a:custGeom>
              <a:avLst/>
              <a:gdLst/>
              <a:ahLst/>
              <a:cxnLst/>
              <a:rect l="l" t="t" r="r" b="b"/>
              <a:pathLst>
                <a:path w="3316052" h="707262">
                  <a:moveTo>
                    <a:pt x="35328" y="0"/>
                  </a:moveTo>
                  <a:lnTo>
                    <a:pt x="3280724" y="0"/>
                  </a:lnTo>
                  <a:cubicBezTo>
                    <a:pt x="3300235" y="0"/>
                    <a:pt x="3316052" y="15817"/>
                    <a:pt x="3316052" y="35328"/>
                  </a:cubicBezTo>
                  <a:lnTo>
                    <a:pt x="3316052" y="671934"/>
                  </a:lnTo>
                  <a:cubicBezTo>
                    <a:pt x="3316052" y="691445"/>
                    <a:pt x="3300235" y="707262"/>
                    <a:pt x="3280724" y="707262"/>
                  </a:cubicBezTo>
                  <a:lnTo>
                    <a:pt x="35328" y="707262"/>
                  </a:lnTo>
                  <a:cubicBezTo>
                    <a:pt x="15817" y="707262"/>
                    <a:pt x="0" y="691445"/>
                    <a:pt x="0" y="671934"/>
                  </a:cubicBezTo>
                  <a:lnTo>
                    <a:pt x="0" y="35328"/>
                  </a:lnTo>
                  <a:cubicBezTo>
                    <a:pt x="0" y="15817"/>
                    <a:pt x="15817" y="0"/>
                    <a:pt x="35328" y="0"/>
                  </a:cubicBezTo>
                  <a:close/>
                </a:path>
              </a:pathLst>
            </a:custGeom>
            <a:solidFill>
              <a:srgbClr val="6F4E37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"/>
              <a:ext cx="3319506" cy="7072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199"/>
                </a:lnSpc>
              </a:pPr>
              <a:r>
                <a:rPr lang="en-US" sz="2999" spc="455" dirty="0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    </a:t>
              </a:r>
              <a:r>
                <a:rPr lang="en-US" sz="2999" b="1" spc="455" dirty="0">
                  <a:solidFill>
                    <a:srgbClr val="FFFFFF"/>
                  </a:solidFill>
                  <a:latin typeface="Garet Bold"/>
                  <a:ea typeface="Garet Bold"/>
                  <a:cs typeface="Garet Bold"/>
                  <a:sym typeface="Garet Bold"/>
                </a:rPr>
                <a:t>Purpose</a:t>
              </a:r>
              <a:r>
                <a:rPr lang="en-US" sz="2999" spc="455" dirty="0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:</a:t>
              </a:r>
              <a:r>
                <a:rPr lang="en-US" sz="2999" b="1" spc="455" dirty="0">
                  <a:solidFill>
                    <a:srgbClr val="FFFFFF"/>
                  </a:solidFill>
                  <a:latin typeface="Garet Bold"/>
                  <a:ea typeface="Garet Bold"/>
                  <a:cs typeface="Garet Bold"/>
                  <a:sym typeface="Garet Bold"/>
                </a:rPr>
                <a:t> </a:t>
              </a:r>
              <a:r>
                <a:rPr lang="en-US" sz="2999" spc="455" dirty="0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Its primary purpose is to allow users to compare products, check availability, analyze reviews, and explore second-hand products across platforms, all within a single interface.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4810056" y="6154059"/>
            <a:ext cx="10996950" cy="2794634"/>
            <a:chOff x="0" y="0"/>
            <a:chExt cx="3262785" cy="82916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262785" cy="829165"/>
            </a:xfrm>
            <a:custGeom>
              <a:avLst/>
              <a:gdLst/>
              <a:ahLst/>
              <a:cxnLst/>
              <a:rect l="l" t="t" r="r" b="b"/>
              <a:pathLst>
                <a:path w="3262785" h="829165">
                  <a:moveTo>
                    <a:pt x="35904" y="0"/>
                  </a:moveTo>
                  <a:lnTo>
                    <a:pt x="3226881" y="0"/>
                  </a:lnTo>
                  <a:cubicBezTo>
                    <a:pt x="3246710" y="0"/>
                    <a:pt x="3262785" y="16075"/>
                    <a:pt x="3262785" y="35904"/>
                  </a:cubicBezTo>
                  <a:lnTo>
                    <a:pt x="3262785" y="793261"/>
                  </a:lnTo>
                  <a:cubicBezTo>
                    <a:pt x="3262785" y="813090"/>
                    <a:pt x="3246710" y="829165"/>
                    <a:pt x="3226881" y="829165"/>
                  </a:cubicBezTo>
                  <a:lnTo>
                    <a:pt x="35904" y="829165"/>
                  </a:lnTo>
                  <a:cubicBezTo>
                    <a:pt x="16075" y="829165"/>
                    <a:pt x="0" y="813090"/>
                    <a:pt x="0" y="793261"/>
                  </a:cubicBezTo>
                  <a:lnTo>
                    <a:pt x="0" y="35904"/>
                  </a:lnTo>
                  <a:cubicBezTo>
                    <a:pt x="0" y="16075"/>
                    <a:pt x="16075" y="0"/>
                    <a:pt x="35904" y="0"/>
                  </a:cubicBezTo>
                  <a:close/>
                </a:path>
              </a:pathLst>
            </a:custGeom>
            <a:solidFill>
              <a:srgbClr val="6F4E37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3262785" cy="8767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199"/>
                </a:lnSpc>
              </a:pPr>
              <a:endParaRPr dirty="0"/>
            </a:p>
            <a:p>
              <a:pPr algn="ctr">
                <a:lnSpc>
                  <a:spcPts val="4199"/>
                </a:lnSpc>
              </a:pPr>
              <a:r>
                <a:rPr lang="en-US" sz="2999" b="1" dirty="0">
                  <a:solidFill>
                    <a:srgbClr val="FFFFFF"/>
                  </a:solidFill>
                  <a:latin typeface="Garet Bold"/>
                  <a:ea typeface="Garet Bold"/>
                  <a:cs typeface="Garet Bold"/>
                  <a:sym typeface="Garet Bold"/>
                </a:rPr>
                <a:t>The system will cater to a wide audience of online shoppers looking for convenience, efficiency, and better decision-making tools.</a:t>
              </a:r>
              <a:r>
                <a:rPr lang="en-US" sz="2999" dirty="0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.</a:t>
              </a:r>
            </a:p>
            <a:p>
              <a:pPr algn="r">
                <a:lnSpc>
                  <a:spcPts val="4199"/>
                </a:lnSpc>
              </a:pPr>
              <a:endParaRPr lang="en-US" sz="2999" dirty="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endParaRP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2493914" y="1140862"/>
            <a:ext cx="13960088" cy="1238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26"/>
              </a:lnSpc>
            </a:pPr>
            <a:r>
              <a:rPr lang="en-US" sz="8105">
                <a:solidFill>
                  <a:srgbClr val="000000"/>
                </a:solidFill>
                <a:latin typeface="Garbata"/>
                <a:ea typeface="Garbata"/>
                <a:cs typeface="Garbata"/>
                <a:sym typeface="Garbata"/>
              </a:rPr>
              <a:t>INTRODUCTION </a:t>
            </a:r>
          </a:p>
        </p:txBody>
      </p:sp>
      <p:sp>
        <p:nvSpPr>
          <p:cNvPr id="10" name="Freeform 10"/>
          <p:cNvSpPr/>
          <p:nvPr/>
        </p:nvSpPr>
        <p:spPr>
          <a:xfrm rot="-3030601" flipH="1">
            <a:off x="-2037044" y="-302361"/>
            <a:ext cx="4074088" cy="4134222"/>
          </a:xfrm>
          <a:custGeom>
            <a:avLst/>
            <a:gdLst/>
            <a:ahLst/>
            <a:cxnLst/>
            <a:rect l="l" t="t" r="r" b="b"/>
            <a:pathLst>
              <a:path w="4074088" h="4134222">
                <a:moveTo>
                  <a:pt x="4074088" y="0"/>
                </a:moveTo>
                <a:lnTo>
                  <a:pt x="0" y="0"/>
                </a:lnTo>
                <a:lnTo>
                  <a:pt x="0" y="4134222"/>
                </a:lnTo>
                <a:lnTo>
                  <a:pt x="4074088" y="4134222"/>
                </a:lnTo>
                <a:lnTo>
                  <a:pt x="407408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AB3B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1314646"/>
            <a:ext cx="18169618" cy="7423397"/>
          </a:xfrm>
          <a:custGeom>
            <a:avLst/>
            <a:gdLst/>
            <a:ahLst/>
            <a:cxnLst/>
            <a:rect l="l" t="t" r="r" b="b"/>
            <a:pathLst>
              <a:path w="18169618" h="7423397">
                <a:moveTo>
                  <a:pt x="0" y="0"/>
                </a:moveTo>
                <a:lnTo>
                  <a:pt x="18169618" y="0"/>
                </a:lnTo>
                <a:lnTo>
                  <a:pt x="18169618" y="7423396"/>
                </a:lnTo>
                <a:lnTo>
                  <a:pt x="0" y="74233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40" b="-940"/>
            </a:stretch>
          </a:blipFill>
        </p:spPr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AB3B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837357" y="1185594"/>
            <a:ext cx="14613286" cy="8920193"/>
          </a:xfrm>
          <a:custGeom>
            <a:avLst/>
            <a:gdLst/>
            <a:ahLst/>
            <a:cxnLst/>
            <a:rect l="l" t="t" r="r" b="b"/>
            <a:pathLst>
              <a:path w="14613286" h="8920193">
                <a:moveTo>
                  <a:pt x="0" y="0"/>
                </a:moveTo>
                <a:lnTo>
                  <a:pt x="14613286" y="0"/>
                </a:lnTo>
                <a:lnTo>
                  <a:pt x="14613286" y="8920194"/>
                </a:lnTo>
                <a:lnTo>
                  <a:pt x="0" y="89201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600980" y="-9525"/>
            <a:ext cx="14806394" cy="1323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390"/>
              </a:lnSpc>
            </a:pPr>
            <a:r>
              <a:rPr lang="en-US" sz="8658">
                <a:solidFill>
                  <a:srgbClr val="000000"/>
                </a:solidFill>
                <a:latin typeface="Garbata"/>
                <a:ea typeface="Garbata"/>
                <a:cs typeface="Garbata"/>
                <a:sym typeface="Garbata"/>
              </a:rPr>
              <a:t>CLASS DIAGRAM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AB3B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299136" y="1314450"/>
            <a:ext cx="13410082" cy="8612040"/>
          </a:xfrm>
          <a:custGeom>
            <a:avLst/>
            <a:gdLst/>
            <a:ahLst/>
            <a:cxnLst/>
            <a:rect l="l" t="t" r="r" b="b"/>
            <a:pathLst>
              <a:path w="13410082" h="8612040">
                <a:moveTo>
                  <a:pt x="0" y="0"/>
                </a:moveTo>
                <a:lnTo>
                  <a:pt x="13410082" y="0"/>
                </a:lnTo>
                <a:lnTo>
                  <a:pt x="13410082" y="8612040"/>
                </a:lnTo>
                <a:lnTo>
                  <a:pt x="0" y="86120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14" b="-314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600980" y="-9525"/>
            <a:ext cx="14806394" cy="1323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390"/>
              </a:lnSpc>
            </a:pPr>
            <a:r>
              <a:rPr lang="en-US" sz="8658">
                <a:solidFill>
                  <a:srgbClr val="000000"/>
                </a:solidFill>
                <a:latin typeface="Garbata"/>
                <a:ea typeface="Garbata"/>
                <a:cs typeface="Garbata"/>
                <a:sym typeface="Garbata"/>
              </a:rPr>
              <a:t>COMPONENT DIAGRAM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AB3B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584864" y="1028700"/>
            <a:ext cx="8838626" cy="9069485"/>
          </a:xfrm>
          <a:custGeom>
            <a:avLst/>
            <a:gdLst/>
            <a:ahLst/>
            <a:cxnLst/>
            <a:rect l="l" t="t" r="r" b="b"/>
            <a:pathLst>
              <a:path w="8838626" h="9069485">
                <a:moveTo>
                  <a:pt x="0" y="0"/>
                </a:moveTo>
                <a:lnTo>
                  <a:pt x="8838626" y="0"/>
                </a:lnTo>
                <a:lnTo>
                  <a:pt x="8838626" y="9069485"/>
                </a:lnTo>
                <a:lnTo>
                  <a:pt x="0" y="90694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740803" y="-38100"/>
            <a:ext cx="14806394" cy="1066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70"/>
              </a:lnSpc>
            </a:pPr>
            <a:r>
              <a:rPr lang="en-US" sz="7058">
                <a:solidFill>
                  <a:srgbClr val="000000"/>
                </a:solidFill>
                <a:latin typeface="Garbata"/>
                <a:ea typeface="Garbata"/>
                <a:cs typeface="Garbata"/>
                <a:sym typeface="Garbata"/>
              </a:rPr>
              <a:t>PACKAGE DIAGRAM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AB3B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665115" y="1314450"/>
            <a:ext cx="9790741" cy="8696124"/>
          </a:xfrm>
          <a:custGeom>
            <a:avLst/>
            <a:gdLst/>
            <a:ahLst/>
            <a:cxnLst/>
            <a:rect l="l" t="t" r="r" b="b"/>
            <a:pathLst>
              <a:path w="9790741" h="8696124">
                <a:moveTo>
                  <a:pt x="0" y="0"/>
                </a:moveTo>
                <a:lnTo>
                  <a:pt x="9790742" y="0"/>
                </a:lnTo>
                <a:lnTo>
                  <a:pt x="9790742" y="8696124"/>
                </a:lnTo>
                <a:lnTo>
                  <a:pt x="0" y="86961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600980" y="-9525"/>
            <a:ext cx="14806394" cy="1323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390"/>
              </a:lnSpc>
            </a:pPr>
            <a:r>
              <a:rPr lang="en-US" sz="8658">
                <a:solidFill>
                  <a:srgbClr val="000000"/>
                </a:solidFill>
                <a:latin typeface="Garbata"/>
                <a:ea typeface="Garbata"/>
                <a:cs typeface="Garbata"/>
                <a:sym typeface="Garbata"/>
              </a:rPr>
              <a:t>DEPLOYMENT DIAGRAM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AB3B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74569" y="1637462"/>
            <a:ext cx="17338863" cy="7664173"/>
            <a:chOff x="0" y="0"/>
            <a:chExt cx="5144425" cy="227395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144425" cy="2273953"/>
            </a:xfrm>
            <a:custGeom>
              <a:avLst/>
              <a:gdLst/>
              <a:ahLst/>
              <a:cxnLst/>
              <a:rect l="l" t="t" r="r" b="b"/>
              <a:pathLst>
                <a:path w="5144425" h="2273953">
                  <a:moveTo>
                    <a:pt x="22772" y="0"/>
                  </a:moveTo>
                  <a:lnTo>
                    <a:pt x="5121653" y="0"/>
                  </a:lnTo>
                  <a:cubicBezTo>
                    <a:pt x="5127692" y="0"/>
                    <a:pt x="5133484" y="2399"/>
                    <a:pt x="5137755" y="6670"/>
                  </a:cubicBezTo>
                  <a:cubicBezTo>
                    <a:pt x="5142026" y="10940"/>
                    <a:pt x="5144425" y="16732"/>
                    <a:pt x="5144425" y="22772"/>
                  </a:cubicBezTo>
                  <a:lnTo>
                    <a:pt x="5144425" y="2251181"/>
                  </a:lnTo>
                  <a:cubicBezTo>
                    <a:pt x="5144425" y="2257221"/>
                    <a:pt x="5142026" y="2263013"/>
                    <a:pt x="5137755" y="2267283"/>
                  </a:cubicBezTo>
                  <a:cubicBezTo>
                    <a:pt x="5133484" y="2271554"/>
                    <a:pt x="5127692" y="2273953"/>
                    <a:pt x="5121653" y="2273953"/>
                  </a:cubicBezTo>
                  <a:lnTo>
                    <a:pt x="22772" y="2273953"/>
                  </a:lnTo>
                  <a:cubicBezTo>
                    <a:pt x="16732" y="2273953"/>
                    <a:pt x="10940" y="2271554"/>
                    <a:pt x="6670" y="2267283"/>
                  </a:cubicBezTo>
                  <a:cubicBezTo>
                    <a:pt x="2399" y="2263013"/>
                    <a:pt x="0" y="2257221"/>
                    <a:pt x="0" y="2251181"/>
                  </a:cubicBezTo>
                  <a:lnTo>
                    <a:pt x="0" y="22772"/>
                  </a:lnTo>
                  <a:cubicBezTo>
                    <a:pt x="0" y="16732"/>
                    <a:pt x="2399" y="10940"/>
                    <a:pt x="6670" y="6670"/>
                  </a:cubicBezTo>
                  <a:cubicBezTo>
                    <a:pt x="10940" y="2399"/>
                    <a:pt x="16732" y="0"/>
                    <a:pt x="22772" y="0"/>
                  </a:cubicBezTo>
                  <a:close/>
                </a:path>
              </a:pathLst>
            </a:custGeom>
            <a:solidFill>
              <a:srgbClr val="6F4E37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5144425" cy="23215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825007" y="447675"/>
            <a:ext cx="14637987" cy="1152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70"/>
              </a:lnSpc>
            </a:pPr>
            <a:r>
              <a:rPr lang="en-US" sz="7558">
                <a:solidFill>
                  <a:srgbClr val="000000"/>
                </a:solidFill>
                <a:latin typeface="Garbata"/>
                <a:ea typeface="Garbata"/>
                <a:cs typeface="Garbata"/>
                <a:sym typeface="Garbata"/>
              </a:rPr>
              <a:t>DESIGN PATTERNS USED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2329371"/>
            <a:ext cx="7223245" cy="39850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529"/>
              </a:lnSpc>
            </a:pPr>
            <a:r>
              <a:rPr lang="en-US" sz="3235" b="1">
                <a:solidFill>
                  <a:srgbClr val="FFFFFF"/>
                </a:solidFill>
                <a:latin typeface="Rubik Bold"/>
                <a:ea typeface="Rubik Bold"/>
                <a:cs typeface="Rubik Bold"/>
                <a:sym typeface="Rubik Bold"/>
              </a:rPr>
              <a:t>GOF PATTERNS</a:t>
            </a:r>
            <a:r>
              <a:rPr lang="en-US" sz="3235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 USED:</a:t>
            </a:r>
          </a:p>
          <a:p>
            <a:pPr marL="698460" lvl="1" indent="-349230" algn="just">
              <a:lnSpc>
                <a:spcPts val="4529"/>
              </a:lnSpc>
              <a:buFont typeface="Arial"/>
              <a:buChar char="•"/>
            </a:pPr>
            <a:r>
              <a:rPr lang="en-US" sz="3235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Singleton (Admin, User, SQL Handler)</a:t>
            </a:r>
          </a:p>
          <a:p>
            <a:pPr marL="698460" lvl="1" indent="-349230" algn="just">
              <a:lnSpc>
                <a:spcPts val="4529"/>
              </a:lnSpc>
              <a:buFont typeface="Arial"/>
              <a:buChar char="•"/>
            </a:pPr>
            <a:r>
              <a:rPr lang="en-US" sz="3235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Factory (Animal creation)</a:t>
            </a:r>
          </a:p>
          <a:p>
            <a:pPr marL="698460" lvl="1" indent="-349230" algn="just">
              <a:lnSpc>
                <a:spcPts val="4529"/>
              </a:lnSpc>
              <a:buFont typeface="Arial"/>
              <a:buChar char="•"/>
            </a:pPr>
            <a:r>
              <a:rPr lang="en-US" sz="3235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Strategy (CheckUp Types)</a:t>
            </a:r>
          </a:p>
          <a:p>
            <a:pPr marL="698460" lvl="1" indent="-349230" algn="just">
              <a:lnSpc>
                <a:spcPts val="4529"/>
              </a:lnSpc>
              <a:buFont typeface="Arial"/>
              <a:buChar char="•"/>
            </a:pPr>
            <a:r>
              <a:rPr lang="en-US" sz="3235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Observer (Travel Certificate Approval)</a:t>
            </a:r>
          </a:p>
        </p:txBody>
      </p:sp>
      <p:sp>
        <p:nvSpPr>
          <p:cNvPr id="7" name="Freeform 7"/>
          <p:cNvSpPr/>
          <p:nvPr/>
        </p:nvSpPr>
        <p:spPr>
          <a:xfrm flipH="1">
            <a:off x="13860356" y="7562660"/>
            <a:ext cx="7469830" cy="5079485"/>
          </a:xfrm>
          <a:custGeom>
            <a:avLst/>
            <a:gdLst/>
            <a:ahLst/>
            <a:cxnLst/>
            <a:rect l="l" t="t" r="r" b="b"/>
            <a:pathLst>
              <a:path w="7469830" h="5079485">
                <a:moveTo>
                  <a:pt x="7469830" y="0"/>
                </a:moveTo>
                <a:lnTo>
                  <a:pt x="0" y="0"/>
                </a:lnTo>
                <a:lnTo>
                  <a:pt x="0" y="5079485"/>
                </a:lnTo>
                <a:lnTo>
                  <a:pt x="7469830" y="5079485"/>
                </a:lnTo>
                <a:lnTo>
                  <a:pt x="746983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7566210">
            <a:off x="16420154" y="184109"/>
            <a:ext cx="585391" cy="1080419"/>
          </a:xfrm>
          <a:custGeom>
            <a:avLst/>
            <a:gdLst/>
            <a:ahLst/>
            <a:cxnLst/>
            <a:rect l="l" t="t" r="r" b="b"/>
            <a:pathLst>
              <a:path w="585391" h="1080419">
                <a:moveTo>
                  <a:pt x="0" y="0"/>
                </a:moveTo>
                <a:lnTo>
                  <a:pt x="585391" y="0"/>
                </a:lnTo>
                <a:lnTo>
                  <a:pt x="585391" y="1080419"/>
                </a:lnTo>
                <a:lnTo>
                  <a:pt x="0" y="108041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6528489">
            <a:off x="1532311" y="37260"/>
            <a:ext cx="585391" cy="1080419"/>
          </a:xfrm>
          <a:custGeom>
            <a:avLst/>
            <a:gdLst/>
            <a:ahLst/>
            <a:cxnLst/>
            <a:rect l="l" t="t" r="r" b="b"/>
            <a:pathLst>
              <a:path w="585391" h="1080419">
                <a:moveTo>
                  <a:pt x="0" y="0"/>
                </a:moveTo>
                <a:lnTo>
                  <a:pt x="585391" y="0"/>
                </a:lnTo>
                <a:lnTo>
                  <a:pt x="585391" y="1080419"/>
                </a:lnTo>
                <a:lnTo>
                  <a:pt x="0" y="108041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9412505" y="2098836"/>
            <a:ext cx="8182765" cy="51280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529"/>
              </a:lnSpc>
            </a:pPr>
            <a:r>
              <a:rPr lang="en-US" sz="3235" b="1">
                <a:solidFill>
                  <a:srgbClr val="FFFFFF"/>
                </a:solidFill>
                <a:latin typeface="Rubik Bold"/>
                <a:ea typeface="Rubik Bold"/>
                <a:cs typeface="Rubik Bold"/>
                <a:sym typeface="Rubik Bold"/>
              </a:rPr>
              <a:t>GRASP PATTERNS </a:t>
            </a:r>
            <a:r>
              <a:rPr lang="en-US" sz="3235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USED:</a:t>
            </a:r>
          </a:p>
          <a:p>
            <a:pPr marL="698460" lvl="1" indent="-349230" algn="just">
              <a:lnSpc>
                <a:spcPts val="4529"/>
              </a:lnSpc>
              <a:buFont typeface="Arial"/>
              <a:buChar char="•"/>
            </a:pPr>
            <a:r>
              <a:rPr lang="en-US" sz="3235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Session Controllers (Corresponding to each Use Case)</a:t>
            </a:r>
          </a:p>
          <a:p>
            <a:pPr marL="698460" lvl="1" indent="-349230" algn="just">
              <a:lnSpc>
                <a:spcPts val="4529"/>
              </a:lnSpc>
              <a:buFont typeface="Arial"/>
              <a:buChar char="•"/>
            </a:pPr>
            <a:r>
              <a:rPr lang="en-US" sz="3235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Creator (User + Clinic)</a:t>
            </a:r>
          </a:p>
          <a:p>
            <a:pPr marL="698460" lvl="1" indent="-349230" algn="just">
              <a:lnSpc>
                <a:spcPts val="4529"/>
              </a:lnSpc>
              <a:buFont typeface="Arial"/>
              <a:buChar char="•"/>
            </a:pPr>
            <a:r>
              <a:rPr lang="en-US" sz="3235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Information Expert (Clinic + Animal History)</a:t>
            </a:r>
          </a:p>
          <a:p>
            <a:pPr marL="698460" lvl="1" indent="-349230" algn="just">
              <a:lnSpc>
                <a:spcPts val="4529"/>
              </a:lnSpc>
              <a:buFont typeface="Arial"/>
              <a:buChar char="•"/>
            </a:pPr>
            <a:r>
              <a:rPr lang="en-US" sz="3235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Low Coupling (animal_user + doctor_appointments + referAFriend)</a:t>
            </a:r>
          </a:p>
          <a:p>
            <a:pPr marL="698460" lvl="1" indent="-349230" algn="just">
              <a:lnSpc>
                <a:spcPts val="4529"/>
              </a:lnSpc>
              <a:buFont typeface="Arial"/>
              <a:buChar char="•"/>
            </a:pPr>
            <a:r>
              <a:rPr lang="en-US" sz="3235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High Cohesion - applied</a:t>
            </a:r>
          </a:p>
        </p:txBody>
      </p:sp>
      <p:sp>
        <p:nvSpPr>
          <p:cNvPr id="11" name="AutoShape 11"/>
          <p:cNvSpPr/>
          <p:nvPr/>
        </p:nvSpPr>
        <p:spPr>
          <a:xfrm>
            <a:off x="9144000" y="1637462"/>
            <a:ext cx="0" cy="7664173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AB3B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flipH="1" flipV="1">
            <a:off x="14935200" y="6328245"/>
            <a:ext cx="3725069" cy="3985969"/>
          </a:xfrm>
          <a:custGeom>
            <a:avLst/>
            <a:gdLst/>
            <a:ahLst/>
            <a:cxnLst/>
            <a:rect l="l" t="t" r="r" b="b"/>
            <a:pathLst>
              <a:path w="3725069" h="3985969">
                <a:moveTo>
                  <a:pt x="3725070" y="3985969"/>
                </a:moveTo>
                <a:lnTo>
                  <a:pt x="0" y="3985969"/>
                </a:lnTo>
                <a:lnTo>
                  <a:pt x="0" y="0"/>
                </a:lnTo>
                <a:lnTo>
                  <a:pt x="3725070" y="0"/>
                </a:lnTo>
                <a:lnTo>
                  <a:pt x="3725070" y="3985969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1563269" y="1481617"/>
            <a:ext cx="6724731" cy="24771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39"/>
              </a:lnSpc>
              <a:spcBef>
                <a:spcPct val="0"/>
              </a:spcBef>
            </a:pPr>
            <a:r>
              <a:rPr lang="en-US" sz="7099" dirty="0">
                <a:solidFill>
                  <a:srgbClr val="000000"/>
                </a:solidFill>
                <a:latin typeface="Garbata"/>
                <a:ea typeface="Garbata"/>
                <a:cs typeface="Garbata"/>
                <a:sym typeface="Garbata"/>
              </a:rPr>
              <a:t>USE CASE DIAGRAM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92395D7-10DA-DF8F-B00C-6601EE0C2D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1" y="33676"/>
            <a:ext cx="8153400" cy="10253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AB3B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57200" y="2428975"/>
            <a:ext cx="13335000" cy="7497995"/>
            <a:chOff x="0" y="0"/>
            <a:chExt cx="3321033" cy="179209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321033" cy="1792095"/>
            </a:xfrm>
            <a:custGeom>
              <a:avLst/>
              <a:gdLst/>
              <a:ahLst/>
              <a:cxnLst/>
              <a:rect l="l" t="t" r="r" b="b"/>
              <a:pathLst>
                <a:path w="3321033" h="1792095">
                  <a:moveTo>
                    <a:pt x="30347" y="0"/>
                  </a:moveTo>
                  <a:lnTo>
                    <a:pt x="3290686" y="0"/>
                  </a:lnTo>
                  <a:cubicBezTo>
                    <a:pt x="3298734" y="0"/>
                    <a:pt x="3306453" y="3197"/>
                    <a:pt x="3312144" y="8888"/>
                  </a:cubicBezTo>
                  <a:cubicBezTo>
                    <a:pt x="3317836" y="14580"/>
                    <a:pt x="3321033" y="22298"/>
                    <a:pt x="3321033" y="30347"/>
                  </a:cubicBezTo>
                  <a:lnTo>
                    <a:pt x="3321033" y="1761748"/>
                  </a:lnTo>
                  <a:cubicBezTo>
                    <a:pt x="3321033" y="1769797"/>
                    <a:pt x="3317836" y="1777516"/>
                    <a:pt x="3312144" y="1783207"/>
                  </a:cubicBezTo>
                  <a:cubicBezTo>
                    <a:pt x="3306453" y="1788898"/>
                    <a:pt x="3298734" y="1792095"/>
                    <a:pt x="3290686" y="1792095"/>
                  </a:cubicBezTo>
                  <a:lnTo>
                    <a:pt x="30347" y="1792095"/>
                  </a:lnTo>
                  <a:cubicBezTo>
                    <a:pt x="22298" y="1792095"/>
                    <a:pt x="14580" y="1788898"/>
                    <a:pt x="8888" y="1783207"/>
                  </a:cubicBezTo>
                  <a:cubicBezTo>
                    <a:pt x="3197" y="1777516"/>
                    <a:pt x="0" y="1769797"/>
                    <a:pt x="0" y="1761748"/>
                  </a:cubicBezTo>
                  <a:lnTo>
                    <a:pt x="0" y="30347"/>
                  </a:lnTo>
                  <a:cubicBezTo>
                    <a:pt x="0" y="22298"/>
                    <a:pt x="3197" y="14580"/>
                    <a:pt x="8888" y="8888"/>
                  </a:cubicBezTo>
                  <a:cubicBezTo>
                    <a:pt x="14580" y="3197"/>
                    <a:pt x="22298" y="0"/>
                    <a:pt x="30347" y="0"/>
                  </a:cubicBezTo>
                  <a:close/>
                </a:path>
              </a:pathLst>
            </a:custGeom>
            <a:solidFill>
              <a:srgbClr val="6F4E37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3321033" cy="18206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632684" y="295375"/>
            <a:ext cx="9628880" cy="213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70"/>
              </a:lnSpc>
            </a:pPr>
            <a:r>
              <a:rPr lang="en-US" sz="7058">
                <a:solidFill>
                  <a:srgbClr val="000000"/>
                </a:solidFill>
                <a:latin typeface="Garbata"/>
                <a:ea typeface="Garbata"/>
                <a:cs typeface="Garbata"/>
                <a:sym typeface="Garbata"/>
              </a:rPr>
              <a:t>NON-FUNCTIONAL REQUIREMENTS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39143" y="2687983"/>
            <a:ext cx="10166453" cy="23085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606"/>
              </a:lnSpc>
            </a:pPr>
            <a:r>
              <a:rPr lang="en-US" sz="3005" b="1" dirty="0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Performance Requirements</a:t>
            </a:r>
          </a:p>
          <a:p>
            <a:pPr algn="just">
              <a:lnSpc>
                <a:spcPts val="3606"/>
              </a:lnSpc>
            </a:pPr>
            <a:r>
              <a:rPr lang="en-US" sz="3005" dirty="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•The system must respond to user actions (e.g., adding to cart, navigating, or searching) within </a:t>
            </a:r>
          </a:p>
          <a:p>
            <a:pPr algn="just">
              <a:lnSpc>
                <a:spcPts val="3606"/>
              </a:lnSpc>
            </a:pPr>
            <a:r>
              <a:rPr lang="en-US" sz="3005" dirty="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•The system must respond to user actions (e.g., adding to cart, navigating, or searching) within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39143" y="5143500"/>
            <a:ext cx="10323403" cy="50783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295"/>
              </a:lnSpc>
            </a:pPr>
            <a:r>
              <a:rPr lang="en-US" sz="2745" b="1" dirty="0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Safety Requirements</a:t>
            </a:r>
          </a:p>
          <a:p>
            <a:pPr algn="just">
              <a:lnSpc>
                <a:spcPts val="3295"/>
              </a:lnSpc>
            </a:pPr>
            <a:r>
              <a:rPr lang="en-US" sz="2745" b="1" dirty="0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•</a:t>
            </a:r>
            <a:r>
              <a:rPr lang="en-US" sz="2745" dirty="0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Prevent unintended data deletion by requiring confirmations before any permanent action (e.g., deleting ads).</a:t>
            </a:r>
          </a:p>
          <a:p>
            <a:pPr algn="just">
              <a:lnSpc>
                <a:spcPts val="3295"/>
              </a:lnSpc>
            </a:pPr>
            <a:endParaRPr lang="en-US" sz="2745" dirty="0">
              <a:solidFill>
                <a:srgbClr val="FFFFFF"/>
              </a:solidFill>
              <a:latin typeface="Garet"/>
              <a:ea typeface="Garet"/>
              <a:cs typeface="Garet"/>
              <a:sym typeface="Garet"/>
            </a:endParaRPr>
          </a:p>
          <a:p>
            <a:pPr algn="just">
              <a:lnSpc>
                <a:spcPts val="3295"/>
              </a:lnSpc>
            </a:pPr>
            <a:r>
              <a:rPr lang="en-US" sz="2745" b="1" dirty="0" err="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BusinessRules</a:t>
            </a:r>
            <a:endParaRPr lang="en-US" sz="2745" b="1" dirty="0">
              <a:solidFill>
                <a:srgbClr val="FFFFFF"/>
              </a:solidFill>
              <a:latin typeface="Garet Bold"/>
              <a:ea typeface="Garet Bold"/>
              <a:cs typeface="Garet Bold"/>
              <a:sym typeface="Garet Bold"/>
            </a:endParaRPr>
          </a:p>
          <a:p>
            <a:pPr algn="just">
              <a:lnSpc>
                <a:spcPts val="3295"/>
              </a:lnSpc>
            </a:pPr>
            <a:r>
              <a:rPr lang="en-US" sz="2745" dirty="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•Data Protection: Encrypt user data in transit (HTTPS) and at rest</a:t>
            </a:r>
          </a:p>
          <a:p>
            <a:pPr algn="just">
              <a:lnSpc>
                <a:spcPts val="3295"/>
              </a:lnSpc>
            </a:pPr>
            <a:r>
              <a:rPr lang="en-US" sz="2745" dirty="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•Regular security audits will be conducted to identify vulnerabilities</a:t>
            </a:r>
          </a:p>
          <a:p>
            <a:pPr algn="just">
              <a:lnSpc>
                <a:spcPts val="3295"/>
              </a:lnSpc>
            </a:pPr>
            <a:endParaRPr lang="en-US" sz="2745" dirty="0">
              <a:solidFill>
                <a:srgbClr val="FFFFFF"/>
              </a:solidFill>
              <a:latin typeface="Garet"/>
              <a:ea typeface="Garet"/>
              <a:cs typeface="Garet"/>
              <a:sym typeface="Garet"/>
            </a:endParaRPr>
          </a:p>
          <a:p>
            <a:pPr algn="just">
              <a:lnSpc>
                <a:spcPts val="3295"/>
              </a:lnSpc>
            </a:pPr>
            <a:endParaRPr lang="en-US" sz="2745" dirty="0">
              <a:solidFill>
                <a:srgbClr val="FFFFFF"/>
              </a:solidFill>
              <a:latin typeface="Garet"/>
              <a:ea typeface="Garet"/>
              <a:cs typeface="Garet"/>
              <a:sym typeface="Garet"/>
            </a:endParaRPr>
          </a:p>
        </p:txBody>
      </p:sp>
      <p:sp>
        <p:nvSpPr>
          <p:cNvPr id="12" name="Freeform 12"/>
          <p:cNvSpPr/>
          <p:nvPr/>
        </p:nvSpPr>
        <p:spPr>
          <a:xfrm flipV="1">
            <a:off x="11958499" y="-2087473"/>
            <a:ext cx="7469830" cy="5079485"/>
          </a:xfrm>
          <a:custGeom>
            <a:avLst/>
            <a:gdLst/>
            <a:ahLst/>
            <a:cxnLst/>
            <a:rect l="l" t="t" r="r" b="b"/>
            <a:pathLst>
              <a:path w="7469830" h="5079485">
                <a:moveTo>
                  <a:pt x="0" y="5079485"/>
                </a:moveTo>
                <a:lnTo>
                  <a:pt x="7469830" y="5079485"/>
                </a:lnTo>
                <a:lnTo>
                  <a:pt x="7469830" y="0"/>
                </a:lnTo>
                <a:lnTo>
                  <a:pt x="0" y="0"/>
                </a:lnTo>
                <a:lnTo>
                  <a:pt x="0" y="507948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4542829" y="6258516"/>
            <a:ext cx="1551937" cy="316031"/>
          </a:xfrm>
          <a:custGeom>
            <a:avLst/>
            <a:gdLst/>
            <a:ahLst/>
            <a:cxnLst/>
            <a:rect l="l" t="t" r="r" b="b"/>
            <a:pathLst>
              <a:path w="1551937" h="316031">
                <a:moveTo>
                  <a:pt x="0" y="0"/>
                </a:moveTo>
                <a:lnTo>
                  <a:pt x="1551937" y="0"/>
                </a:lnTo>
                <a:lnTo>
                  <a:pt x="1551937" y="316031"/>
                </a:lnTo>
                <a:lnTo>
                  <a:pt x="0" y="3160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6736063" y="8784254"/>
            <a:ext cx="1551937" cy="316031"/>
          </a:xfrm>
          <a:custGeom>
            <a:avLst/>
            <a:gdLst/>
            <a:ahLst/>
            <a:cxnLst/>
            <a:rect l="l" t="t" r="r" b="b"/>
            <a:pathLst>
              <a:path w="1551937" h="316031">
                <a:moveTo>
                  <a:pt x="0" y="0"/>
                </a:moveTo>
                <a:lnTo>
                  <a:pt x="1551937" y="0"/>
                </a:lnTo>
                <a:lnTo>
                  <a:pt x="1551937" y="316031"/>
                </a:lnTo>
                <a:lnTo>
                  <a:pt x="0" y="3160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AB3B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1740803" y="490537"/>
            <a:ext cx="14806394" cy="1066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50"/>
              </a:lnSpc>
            </a:pPr>
            <a:r>
              <a:rPr lang="en-US" sz="6958">
                <a:solidFill>
                  <a:srgbClr val="000000"/>
                </a:solidFill>
                <a:latin typeface="Garbata"/>
                <a:ea typeface="Garbata"/>
                <a:cs typeface="Garbata"/>
                <a:sym typeface="Garbata"/>
              </a:rPr>
              <a:t>USER INTERFACES - DEMO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C8AD292-BAD0-39A7-1647-6840E8BC32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049" y="2095500"/>
            <a:ext cx="16826951" cy="75438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AB3B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1740803" y="490537"/>
            <a:ext cx="14806394" cy="1066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50"/>
              </a:lnSpc>
            </a:pPr>
            <a:r>
              <a:rPr lang="en-US" sz="6958">
                <a:solidFill>
                  <a:srgbClr val="000000"/>
                </a:solidFill>
                <a:latin typeface="Garbata"/>
                <a:ea typeface="Garbata"/>
                <a:cs typeface="Garbata"/>
                <a:sym typeface="Garbata"/>
              </a:rPr>
              <a:t>USER INTERFACES - DEMO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38F27E3-E2B8-D3FF-7A04-62C74BAD29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943099"/>
            <a:ext cx="9525000" cy="785336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1FE886C-B2BC-627A-1710-3395730FDD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2201" y="1943099"/>
            <a:ext cx="8146032" cy="785336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AB3B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1740803" y="490537"/>
            <a:ext cx="14806394" cy="1066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50"/>
              </a:lnSpc>
            </a:pPr>
            <a:r>
              <a:rPr lang="en-US" sz="6958">
                <a:solidFill>
                  <a:srgbClr val="000000"/>
                </a:solidFill>
                <a:latin typeface="Garbata"/>
                <a:ea typeface="Garbata"/>
                <a:cs typeface="Garbata"/>
                <a:sym typeface="Garbata"/>
              </a:rPr>
              <a:t>USER INTERFACES - DEMO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242ACBB-D170-E61A-D6FC-60F77B07BB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1" y="2142705"/>
            <a:ext cx="8610600" cy="765375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7F428EA-55CF-6270-1193-2BBA8035D4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99" y="2118890"/>
            <a:ext cx="8762999" cy="765375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AB3B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1740803" y="283029"/>
            <a:ext cx="14806394" cy="1066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50"/>
              </a:lnSpc>
            </a:pPr>
            <a:r>
              <a:rPr lang="en-US" sz="6958" dirty="0">
                <a:solidFill>
                  <a:srgbClr val="000000"/>
                </a:solidFill>
                <a:latin typeface="Garbata"/>
                <a:ea typeface="Garbata"/>
                <a:cs typeface="Garbata"/>
                <a:sym typeface="Garbata"/>
              </a:rPr>
              <a:t>USER INTERFACES - DEMO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614F62C-B0CD-F05E-C41E-FB2FAE0B81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1181100"/>
            <a:ext cx="13640659" cy="441448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0E93412-949C-9FD0-5A7B-5273BB0AFF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5674934"/>
            <a:ext cx="13640659" cy="433448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AB3B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DC5DD8A-31E7-2285-4196-65A83F2557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>
            <a:extLst>
              <a:ext uri="{FF2B5EF4-FFF2-40B4-BE49-F238E27FC236}">
                <a16:creationId xmlns:a16="http://schemas.microsoft.com/office/drawing/2014/main" id="{7172D00B-AA89-ACD5-5439-5609959943F7}"/>
              </a:ext>
            </a:extLst>
          </p:cNvPr>
          <p:cNvSpPr txBox="1"/>
          <p:nvPr/>
        </p:nvSpPr>
        <p:spPr>
          <a:xfrm>
            <a:off x="1740803" y="490537"/>
            <a:ext cx="14806394" cy="1066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50"/>
              </a:lnSpc>
            </a:pPr>
            <a:r>
              <a:rPr lang="en-US" sz="6958">
                <a:solidFill>
                  <a:srgbClr val="000000"/>
                </a:solidFill>
                <a:latin typeface="Garbata"/>
                <a:ea typeface="Garbata"/>
                <a:cs typeface="Garbata"/>
                <a:sym typeface="Garbata"/>
              </a:rPr>
              <a:t>USER INTERFACES - DEMO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E701A0A-A492-A4E1-79BA-2A8613EE6B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4325" y="2140298"/>
            <a:ext cx="14419349" cy="6006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5745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</TotalTime>
  <Words>283</Words>
  <Application>Microsoft Office PowerPoint</Application>
  <PresentationFormat>Custom</PresentationFormat>
  <Paragraphs>43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3" baseType="lpstr">
      <vt:lpstr>Rubik</vt:lpstr>
      <vt:lpstr>Garet Bold</vt:lpstr>
      <vt:lpstr>Garbata</vt:lpstr>
      <vt:lpstr>Garet</vt:lpstr>
      <vt:lpstr>Rubik Bold</vt:lpstr>
      <vt:lpstr>Calibri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software and design analysis project;24</dc:title>
  <cp:lastModifiedBy>Hp</cp:lastModifiedBy>
  <cp:revision>2</cp:revision>
  <dcterms:created xsi:type="dcterms:W3CDTF">2006-08-16T00:00:00Z</dcterms:created>
  <dcterms:modified xsi:type="dcterms:W3CDTF">2024-11-26T18:56:36Z</dcterms:modified>
  <dc:identifier>DAGXkjAGsVc</dc:identifier>
</cp:coreProperties>
</file>